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76" r:id="rId4"/>
    <p:sldId id="277" r:id="rId5"/>
    <p:sldId id="278" r:id="rId6"/>
    <p:sldId id="279" r:id="rId7"/>
    <p:sldId id="280" r:id="rId8"/>
    <p:sldId id="287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66CCFF"/>
    <a:srgbClr val="00CC00"/>
    <a:srgbClr val="00CC66"/>
    <a:srgbClr val="FA30E2"/>
    <a:srgbClr val="39F169"/>
    <a:srgbClr val="F08F24"/>
    <a:srgbClr val="FA2F1A"/>
    <a:srgbClr val="F3A191"/>
    <a:srgbClr val="F5B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56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08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1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7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15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59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8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12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34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66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CB61-BEA6-4500-AC6F-4C28D8D100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FCEB-AF1F-4B2B-8142-123745CB8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2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microsoft.com/office/2007/relationships/hdphoto" Target="../media/hdphoto1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microsoft.com/office/2007/relationships/hdphoto" Target="../media/hdphoto14.wdp"/><Relationship Id="rId4" Type="http://schemas.microsoft.com/office/2007/relationships/hdphoto" Target="../media/hdphoto4.wdp"/><Relationship Id="rId9" Type="http://schemas.openxmlformats.org/officeDocument/2006/relationships/image" Target="../media/image21.png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6065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-9187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Учимся переходить     </a:t>
            </a:r>
          </a:p>
          <a:p>
            <a:r>
              <a:rPr lang="ru-RU" sz="6600" b="1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дорогу</a:t>
            </a:r>
            <a:endParaRPr lang="ru-RU" sz="66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" name="Picture 2" descr="C:\Users\пользователь\Desktop\дорож знаки - копия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386" y1="95614" x2="92105" y2="6579"/>
                        <a14:foregroundMark x1="5702" y1="6579" x2="92982" y2="94737"/>
                        <a14:foregroundMark x1="1754" y1="50000" x2="96053" y2="50439"/>
                        <a14:foregroundMark x1="4386" y1="6140" x2="439" y2="8772"/>
                        <a14:foregroundMark x1="18421" y1="36842" x2="18421" y2="36842"/>
                        <a14:foregroundMark x1="35526" y1="17982" x2="35526" y2="17982"/>
                        <a14:foregroundMark x1="59649" y1="22368" x2="59649" y2="22368"/>
                        <a14:foregroundMark x1="49561" y1="28070" x2="49561" y2="28070"/>
                        <a14:foregroundMark x1="49561" y1="21930" x2="49561" y2="21930"/>
                        <a14:foregroundMark x1="48684" y1="17982" x2="48684" y2="17982"/>
                        <a14:foregroundMark x1="56140" y1="31140" x2="56140" y2="31140"/>
                        <a14:foregroundMark x1="67105" y1="55702" x2="67105" y2="55702"/>
                        <a14:foregroundMark x1="72368" y1="63596" x2="72368" y2="63596"/>
                        <a14:foregroundMark x1="84211" y1="84211" x2="88158" y2="50439"/>
                        <a14:foregroundMark x1="81140" y1="56140" x2="81140" y2="56140"/>
                        <a14:foregroundMark x1="75439" y1="71930" x2="75439" y2="71930"/>
                        <a14:foregroundMark x1="89474" y1="85526" x2="89474" y2="85526"/>
                        <a14:foregroundMark x1="90789" y1="81579" x2="89912" y2="51316"/>
                        <a14:foregroundMark x1="96053" y1="94298" x2="95175" y2="49561"/>
                        <a14:foregroundMark x1="96053" y1="47807" x2="94298" y2="11842"/>
                        <a14:foregroundMark x1="48684" y1="51754" x2="96053" y2="15789"/>
                        <a14:foregroundMark x1="64474" y1="42105" x2="93421" y2="39035"/>
                        <a14:foregroundMark x1="53070" y1="49123" x2="70614" y2="5263"/>
                        <a14:foregroundMark x1="48684" y1="50439" x2="30702" y2="1754"/>
                        <a14:foregroundMark x1="31140" y1="36404" x2="4825" y2="18860"/>
                        <a14:foregroundMark x1="5702" y1="25000" x2="5263" y2="46053"/>
                        <a14:foregroundMark x1="4825" y1="53070" x2="7018" y2="89035"/>
                        <a14:foregroundMark x1="10965" y1="94298" x2="89035" y2="94737"/>
                        <a14:foregroundMark x1="8772" y1="96491" x2="84649" y2="97368"/>
                        <a14:foregroundMark x1="16667" y1="67982" x2="84211" y2="76316"/>
                        <a14:foregroundMark x1="17982" y1="53947" x2="70175" y2="81140"/>
                        <a14:foregroundMark x1="35526" y1="83333" x2="60526" y2="50877"/>
                        <a14:foregroundMark x1="41667" y1="55702" x2="55263" y2="61842"/>
                        <a14:foregroundMark x1="54825" y1="71053" x2="66228" y2="63596"/>
                        <a14:foregroundMark x1="45175" y1="26754" x2="59211" y2="41228"/>
                        <a14:foregroundMark x1="48684" y1="9649" x2="48684" y2="9649"/>
                        <a14:foregroundMark x1="33772" y1="7895" x2="68860" y2="7018"/>
                        <a14:backgroundMark x1="5263" y1="2632" x2="5263" y2="2632"/>
                        <a14:backgroundMark x1="2193" y1="7895" x2="2193" y2="7895"/>
                        <a14:backgroundMark x1="0" y1="8333" x2="0" y2="8333"/>
                        <a14:backgroundMark x1="2632" y1="98246" x2="2632" y2="98246"/>
                        <a14:backgroundMark x1="3947" y1="6140" x2="3947" y2="6140"/>
                        <a14:backgroundMark x1="96053" y1="94298" x2="96053" y2="94298"/>
                        <a14:backgroundMark x1="32018" y1="1754" x2="32018" y2="1754"/>
                        <a14:backgroundMark x1="29386" y1="1754" x2="29386" y2="1754"/>
                        <a14:backgroundMark x1="92544" y1="96053" x2="92544" y2="9605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5408" y="2163330"/>
            <a:ext cx="1135559" cy="11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пользователь\Desktop\дорож знаки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250" b="96667" l="2586" r="96121">
                        <a14:foregroundMark x1="7328" y1="11250" x2="94397" y2="71667"/>
                        <a14:foregroundMark x1="4741" y1="82500" x2="76724" y2="8750"/>
                        <a14:foregroundMark x1="40517" y1="8750" x2="84052" y2="95417"/>
                        <a14:foregroundMark x1="48276" y1="9167" x2="42241" y2="94167"/>
                        <a14:foregroundMark x1="7759" y1="91667" x2="92672" y2="18333"/>
                        <a14:foregroundMark x1="6466" y1="50000" x2="92672" y2="54167"/>
                        <a14:foregroundMark x1="59914" y1="95417" x2="61207" y2="10417"/>
                        <a14:foregroundMark x1="7759" y1="41250" x2="93534" y2="41250"/>
                        <a14:foregroundMark x1="27155" y1="95000" x2="39224" y2="51250"/>
                        <a14:foregroundMark x1="4741" y1="30417" x2="90086" y2="31250"/>
                        <a14:foregroundMark x1="8190" y1="66667" x2="92241" y2="29583"/>
                        <a14:foregroundMark x1="91379" y1="92500" x2="50862" y2="91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343" y="3056967"/>
            <a:ext cx="1152129" cy="11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пользователь\Desktop\дорож зна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516" y="1984534"/>
            <a:ext cx="1322026" cy="13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пользователь\Desktop\дорож знаки - копия -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9645">
                        <a14:foregroundMark x1="22695" y1="20000" x2="74823" y2="83390"/>
                        <a14:foregroundMark x1="8511" y1="68475" x2="81206" y2="23390"/>
                        <a14:foregroundMark x1="9574" y1="37288" x2="9574" y2="37288"/>
                        <a14:foregroundMark x1="9220" y1="37288" x2="91135" y2="55932"/>
                        <a14:foregroundMark x1="29078" y1="87458" x2="60638" y2="11525"/>
                        <a14:foregroundMark x1="6738" y1="48475" x2="82979" y2="69831"/>
                        <a14:foregroundMark x1="34043" y1="13559" x2="65957" y2="43729"/>
                        <a14:foregroundMark x1="46099" y1="11525" x2="91135" y2="44746"/>
                      </a14:backgroundRemoval>
                    </a14:imgEffect>
                    <a14:imgEffect>
                      <a14:brightnessContrast bright="8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3330"/>
            <a:ext cx="1233960" cy="12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пользователь\Desktop\римк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79677" y1="25758" x2="78710" y2="95833"/>
                        <a14:foregroundMark x1="9032" y1="81061" x2="57097" y2="58333"/>
                        <a14:foregroundMark x1="11935" y1="83333" x2="29355" y2="52652"/>
                        <a14:foregroundMark x1="56452" y1="70455" x2="78065" y2="79167"/>
                        <a14:foregroundMark x1="21935" y1="17803" x2="23871" y2="12879"/>
                        <a14:foregroundMark x1="32581" y1="96212" x2="20323" y2="378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72" y="3630869"/>
            <a:ext cx="3336915" cy="28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koipkro.kostroma.ru/Kostroma_EDU/Kos-Sch-1/DocLib/c09-33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511" y="2938733"/>
            <a:ext cx="2184459" cy="380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158" y="-143894"/>
            <a:ext cx="9252520" cy="7047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5517232"/>
            <a:ext cx="366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i="1" dirty="0">
                <a:solidFill>
                  <a:prstClr val="black"/>
                </a:solidFill>
                <a:latin typeface="Monotype Corsiva" pitchFamily="66" charset="0"/>
              </a:rPr>
              <a:t>Автор - составитель :</a:t>
            </a:r>
            <a:br>
              <a:rPr lang="ru-RU" sz="2400" i="1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Андреева</a:t>
            </a:r>
          </a:p>
          <a:p>
            <a:pPr lvl="0" algn="ctr">
              <a:defRPr/>
            </a:pPr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Татьяна Владимировна</a:t>
            </a:r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  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6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16914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873" y="1628800"/>
            <a:ext cx="4608513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70C0"/>
                </a:solidFill>
              </a:rPr>
              <a:t>Соблюдай закон дорог -</a:t>
            </a:r>
            <a:br>
              <a:rPr lang="ru-RU" sz="2800" b="1" dirty="0" smtClean="0">
                <a:ln w="11430"/>
                <a:solidFill>
                  <a:srgbClr val="0070C0"/>
                </a:solidFill>
              </a:rPr>
            </a:br>
            <a:r>
              <a:rPr lang="ru-RU" sz="2800" b="1" dirty="0" smtClean="0">
                <a:ln w="11430"/>
                <a:solidFill>
                  <a:srgbClr val="0070C0"/>
                </a:solidFill>
              </a:rPr>
              <a:t>Будешь счастлив и здоров !</a:t>
            </a:r>
            <a:br>
              <a:rPr lang="ru-RU" sz="2800" b="1" dirty="0" smtClean="0">
                <a:ln w="11430"/>
                <a:solidFill>
                  <a:srgbClr val="0070C0"/>
                </a:solidFill>
              </a:rPr>
            </a:br>
            <a:r>
              <a:rPr lang="ru-RU" sz="2800" b="1" dirty="0" smtClean="0">
                <a:ln w="11430"/>
                <a:solidFill>
                  <a:srgbClr val="0070C0"/>
                </a:solidFill>
              </a:rPr>
              <a:t>Чтоб не волновались </a:t>
            </a:r>
            <a:br>
              <a:rPr lang="ru-RU" sz="2800" b="1" dirty="0" smtClean="0">
                <a:ln w="11430"/>
                <a:solidFill>
                  <a:srgbClr val="0070C0"/>
                </a:solidFill>
              </a:rPr>
            </a:br>
            <a:r>
              <a:rPr lang="ru-RU" sz="2800" b="1" dirty="0" smtClean="0">
                <a:ln w="11430"/>
                <a:solidFill>
                  <a:srgbClr val="0070C0"/>
                </a:solidFill>
              </a:rPr>
              <a:t>Каждый день родители,</a:t>
            </a:r>
            <a:br>
              <a:rPr lang="ru-RU" sz="2800" b="1" dirty="0" smtClean="0">
                <a:ln w="11430"/>
                <a:solidFill>
                  <a:srgbClr val="0070C0"/>
                </a:solidFill>
              </a:rPr>
            </a:br>
            <a:r>
              <a:rPr lang="ru-RU" sz="2800" b="1" dirty="0" smtClean="0">
                <a:ln w="11430"/>
                <a:solidFill>
                  <a:srgbClr val="0070C0"/>
                </a:solidFill>
              </a:rPr>
              <a:t>Чтоб спокойно мчались</a:t>
            </a:r>
            <a:br>
              <a:rPr lang="ru-RU" sz="2800" b="1" dirty="0" smtClean="0">
                <a:ln w="11430"/>
                <a:solidFill>
                  <a:srgbClr val="0070C0"/>
                </a:solidFill>
              </a:rPr>
            </a:br>
            <a:r>
              <a:rPr lang="ru-RU" sz="2800" b="1" dirty="0">
                <a:ln w="11430"/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ln w="11430"/>
                <a:solidFill>
                  <a:srgbClr val="0070C0"/>
                </a:solidFill>
              </a:rPr>
              <a:t>о улице водители!</a:t>
            </a:r>
            <a:br>
              <a:rPr lang="ru-RU" sz="2800" b="1" dirty="0" smtClean="0">
                <a:ln w="11430"/>
                <a:solidFill>
                  <a:srgbClr val="0070C0"/>
                </a:solidFill>
              </a:rPr>
            </a:br>
            <a:endParaRPr lang="ru-RU" sz="2800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102" y="366999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52232" y="746671"/>
            <a:ext cx="3744416" cy="5339867"/>
          </a:xfrm>
          <a:prstGeom prst="roundRect">
            <a:avLst/>
          </a:prstGeom>
          <a:solidFill>
            <a:srgbClr val="66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853" l="0" r="99267">
                        <a14:foregroundMark x1="74725" y1="44118" x2="75275" y2="6471"/>
                        <a14:backgroundMark x1="15201" y1="19412" x2="81685" y2="3676"/>
                        <a14:backgroundMark x1="63919" y1="59853" x2="71978" y2="43676"/>
                        <a14:backgroundMark x1="54762" y1="19853" x2="72527" y2="40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436" y="542293"/>
            <a:ext cx="4286945" cy="55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9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6065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32800" y="284283"/>
            <a:ext cx="493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34148" y="284283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 взрослые!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709" y="1052736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Ежедневно в дорожно-транспортных происшествиях получают травмы и </a:t>
            </a:r>
            <a:r>
              <a:rPr lang="ru-RU" sz="2000" b="1" dirty="0" smtClean="0"/>
              <a:t>гибнут </a:t>
            </a:r>
            <a:r>
              <a:rPr lang="ru-RU" sz="2000" b="1" dirty="0"/>
              <a:t>много людей. </a:t>
            </a:r>
            <a:r>
              <a:rPr lang="ru-RU" sz="2000" b="1" dirty="0" smtClean="0"/>
              <a:t>Среди  пострадавших в ДТП  дети дошкольного возраста  составляют </a:t>
            </a:r>
            <a:r>
              <a:rPr lang="ru-RU" sz="2000" b="1" dirty="0"/>
              <a:t>четвертую часть от </a:t>
            </a:r>
            <a:r>
              <a:rPr lang="ru-RU" sz="2000" b="1" dirty="0" smtClean="0"/>
              <a:t>общего числа. </a:t>
            </a:r>
            <a:r>
              <a:rPr lang="ru-RU" sz="2000" b="1" dirty="0"/>
              <a:t>Одной из причин такого неблагополучного положения является весьма низкий уровень обучения детей правилам дорожной безопасности.</a:t>
            </a:r>
          </a:p>
          <a:p>
            <a:pPr algn="just"/>
            <a:r>
              <a:rPr lang="ru-RU" sz="2000" b="1" dirty="0"/>
              <a:t>Необходимо уделять </a:t>
            </a:r>
            <a:r>
              <a:rPr lang="ru-RU" sz="2000" b="1" dirty="0" smtClean="0"/>
              <a:t>как можно больше </a:t>
            </a:r>
            <a:r>
              <a:rPr lang="ru-RU" sz="2000" b="1" dirty="0"/>
              <a:t>внимания вопросам воспитания у </a:t>
            </a:r>
            <a:r>
              <a:rPr lang="ru-RU" sz="2000" b="1" dirty="0" smtClean="0"/>
              <a:t>дошкольников </a:t>
            </a:r>
            <a:r>
              <a:rPr lang="ru-RU" sz="2000" b="1" dirty="0"/>
              <a:t>навыков безопасного поведения на улицах и дорогах. Стихи </a:t>
            </a:r>
            <a:r>
              <a:rPr lang="ru-RU" sz="2000" b="1" dirty="0" smtClean="0"/>
              <a:t>о правилах </a:t>
            </a:r>
            <a:r>
              <a:rPr lang="ru-RU" sz="2000" b="1" dirty="0"/>
              <a:t>дорожного движения</a:t>
            </a:r>
            <a:r>
              <a:rPr lang="ru-RU" sz="2000" dirty="0"/>
              <a:t> </a:t>
            </a:r>
            <a:r>
              <a:rPr lang="ru-RU" sz="2000" b="1" dirty="0"/>
              <a:t>расскажут детям как правильно вести себя на проезжей части дороги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Дети должны знать о возможной опасности на дорогах, но в то же время не испытывать боязни на улице, т.к. чувство страха, растерянность в момент опасности парализует способность правильно ориентироваться в сложной обстановке.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55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08519" y="-109646"/>
            <a:ext cx="9361242" cy="7067038"/>
            <a:chOff x="-108519" y="-109646"/>
            <a:chExt cx="9361242" cy="706703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19" y="-109646"/>
              <a:ext cx="9361242" cy="7067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23528" y="199502"/>
              <a:ext cx="8568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solidFill>
                    <a:srgbClr val="000099"/>
                  </a:solidFill>
                </a:rPr>
                <a:t>Светофор – большой помощник, лучший друг для всех в пути.</a:t>
              </a:r>
              <a:br>
                <a:rPr lang="ru-RU" sz="2400" b="1" dirty="0" smtClean="0">
                  <a:ln w="11430"/>
                  <a:solidFill>
                    <a:srgbClr val="000099"/>
                  </a:solidFill>
                </a:rPr>
              </a:br>
              <a:r>
                <a:rPr lang="ru-RU" sz="2400" b="1" dirty="0" smtClean="0">
                  <a:ln w="11430"/>
                  <a:solidFill>
                    <a:srgbClr val="000099"/>
                  </a:solidFill>
                </a:rPr>
                <a:t>           Он всегда предупреждает цветом, можно ли идти.</a:t>
              </a:r>
              <a:endParaRPr lang="ru-RU" sz="2400" b="1" dirty="0">
                <a:ln w="11430"/>
                <a:solidFill>
                  <a:srgbClr val="000099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 rot="16200000">
              <a:off x="3741546" y="-2362950"/>
              <a:ext cx="1693827" cy="86080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A2F1A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пользователь\Desktop\рис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39884"/>
              <a:ext cx="1566765" cy="16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Скругленный прямоугольник 16"/>
            <p:cNvSpPr/>
            <p:nvPr/>
          </p:nvSpPr>
          <p:spPr>
            <a:xfrm rot="16200000">
              <a:off x="3658989" y="-482526"/>
              <a:ext cx="1898031" cy="85689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A2F1A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 rot="16200000">
              <a:off x="3707904" y="1433444"/>
              <a:ext cx="1800201" cy="85689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A2F1A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Users\пользователь\Desktop\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984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76" y="2924943"/>
              <a:ext cx="1646021" cy="175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пользователь\Desktop\фотоф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99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788" y="1065945"/>
              <a:ext cx="2160240" cy="551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пользователь\Desktop\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5575" y="4792630"/>
              <a:ext cx="1768152" cy="178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18110" y="1110330"/>
              <a:ext cx="54180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ru-RU" dirty="0" smtClean="0">
                  <a:solidFill>
                    <a:srgbClr val="FF0000"/>
                  </a:solidFill>
                </a:rPr>
                <a:t>КРАСНЫЙ  СВЕТ </a:t>
              </a:r>
              <a:r>
                <a:rPr lang="ru-RU" dirty="0" smtClean="0"/>
                <a:t>горит, это значит  путь закрыт!</a:t>
              </a:r>
              <a:br>
                <a:rPr lang="ru-RU" dirty="0" smtClean="0"/>
              </a:br>
              <a:r>
                <a:rPr lang="ru-RU" dirty="0" smtClean="0">
                  <a:solidFill>
                    <a:srgbClr val="FF0000"/>
                  </a:solidFill>
                </a:rPr>
                <a:t>КРАСНЫЙ СВЕТ</a:t>
              </a:r>
              <a:r>
                <a:rPr lang="ru-RU" dirty="0" smtClean="0"/>
                <a:t> – опасность рядом. </a:t>
              </a:r>
              <a:br>
                <a:rPr lang="ru-RU" dirty="0" smtClean="0"/>
              </a:br>
              <a:r>
                <a:rPr lang="ru-RU" dirty="0" smtClean="0"/>
                <a:t>Стой, не двигайся  и жди.</a:t>
              </a:r>
              <a:br>
                <a:rPr lang="ru-RU" dirty="0" smtClean="0"/>
              </a:br>
              <a:r>
                <a:rPr lang="ru-RU" dirty="0" smtClean="0"/>
                <a:t>Никогда под красным взглядом </a:t>
              </a:r>
              <a:br>
                <a:rPr lang="ru-RU" dirty="0" smtClean="0"/>
              </a:br>
              <a:r>
                <a:rPr lang="ru-RU" dirty="0" smtClean="0"/>
                <a:t>на дорогу  не иди!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28032" y="2907614"/>
              <a:ext cx="40324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ЖЕЛТЫЙ </a:t>
              </a:r>
              <a:r>
                <a:rPr lang="ru-RU" dirty="0" smtClean="0"/>
                <a:t>-</a:t>
              </a:r>
              <a:r>
                <a:rPr lang="ru-RU" dirty="0" smtClean="0">
                  <a:solidFill>
                    <a:srgbClr val="F08F24"/>
                  </a:solidFill>
                </a:rPr>
                <a:t>  </a:t>
              </a:r>
              <a:r>
                <a:rPr lang="ru-RU" dirty="0" smtClean="0"/>
                <a:t>светит к переменам. </a:t>
              </a:r>
              <a:br>
                <a:rPr lang="ru-RU" dirty="0" smtClean="0"/>
              </a:br>
              <a:r>
                <a:rPr lang="ru-RU" dirty="0" smtClean="0"/>
                <a:t>Говорит: «Постой! Сейчас загорится </a:t>
              </a:r>
              <a:br>
                <a:rPr lang="ru-RU" dirty="0" smtClean="0"/>
              </a:br>
              <a:r>
                <a:rPr lang="ru-RU" dirty="0" smtClean="0"/>
                <a:t>очень  скоро светофора новый глаз!»</a:t>
              </a:r>
              <a:br>
                <a:rPr lang="ru-RU" dirty="0" smtClean="0"/>
              </a:br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ЖЕЛТЫЙ </a:t>
              </a:r>
              <a:r>
                <a:rPr lang="ru-RU" dirty="0" smtClean="0"/>
                <a:t> – подожди чуть – чуть.</a:t>
              </a:r>
              <a:br>
                <a:rPr lang="ru-RU" dirty="0" smtClean="0"/>
              </a:br>
              <a:r>
                <a:rPr lang="ru-RU" dirty="0" smtClean="0"/>
                <a:t>Будь готов продолжить путь!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8032" y="5060060"/>
              <a:ext cx="51741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 </a:t>
              </a:r>
              <a:r>
                <a:rPr lang="ru-RU" dirty="0" smtClean="0">
                  <a:solidFill>
                    <a:srgbClr val="00B050"/>
                  </a:solidFill>
                </a:rPr>
                <a:t>ЗЕЛЕНЫЙ СВЕТ </a:t>
              </a:r>
              <a:r>
                <a:rPr lang="ru-RU" dirty="0" smtClean="0"/>
                <a:t> горит, это значит путь открыт!</a:t>
              </a:r>
              <a:br>
                <a:rPr lang="ru-RU" dirty="0" smtClean="0"/>
              </a:br>
              <a:r>
                <a:rPr lang="ru-RU" dirty="0" smtClean="0"/>
                <a:t>Перейти дорогу можно лишь когда </a:t>
              </a:r>
              <a:br>
                <a:rPr lang="ru-RU" dirty="0" smtClean="0"/>
              </a:br>
              <a:r>
                <a:rPr lang="ru-RU" dirty="0" smtClean="0">
                  <a:solidFill>
                    <a:srgbClr val="00B050"/>
                  </a:solidFill>
                </a:rPr>
                <a:t>ЗЕЛЕНЫЙ   СВЕТ  </a:t>
              </a:r>
              <a:r>
                <a:rPr lang="ru-RU" dirty="0" smtClean="0"/>
                <a:t>загорится, объясняя: «Всё! Иди!</a:t>
              </a:r>
              <a:br>
                <a:rPr lang="ru-RU" dirty="0" smtClean="0"/>
              </a:br>
              <a:r>
                <a:rPr lang="ru-RU" dirty="0" smtClean="0"/>
                <a:t>Машин тут нет!»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520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09646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48775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   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27686" y="1236720"/>
            <a:ext cx="7488832" cy="5226758"/>
            <a:chOff x="-8909316" y="980728"/>
            <a:chExt cx="7488832" cy="522675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8909316" y="980728"/>
              <a:ext cx="7488832" cy="5226758"/>
              <a:chOff x="899591" y="1268760"/>
              <a:chExt cx="7488833" cy="522675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1" y="1268760"/>
                <a:ext cx="7488833" cy="5226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851920" y="1485285"/>
                <a:ext cx="2952329" cy="2308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Раз  куда  то мы спешили</a:t>
                </a:r>
                <a:br>
                  <a:rPr lang="ru-RU" sz="1600" dirty="0"/>
                </a:br>
                <a:r>
                  <a:rPr lang="ru-RU" sz="1600" dirty="0"/>
                  <a:t>И рванули напрямик.</a:t>
                </a:r>
                <a:br>
                  <a:rPr lang="ru-RU" sz="1600" dirty="0"/>
                </a:br>
                <a:r>
                  <a:rPr lang="ru-RU" sz="1600" dirty="0"/>
                  <a:t>Все машины тормозили,</a:t>
                </a:r>
                <a:br>
                  <a:rPr lang="ru-RU" sz="1600" dirty="0"/>
                </a:br>
                <a:r>
                  <a:rPr lang="ru-RU" sz="1600" dirty="0"/>
                  <a:t>Мы шарахались от них.</a:t>
                </a:r>
                <a:br>
                  <a:rPr lang="ru-RU" sz="1600" dirty="0"/>
                </a:br>
                <a:r>
                  <a:rPr lang="ru-RU" sz="1600" dirty="0"/>
                  <a:t/>
                </a:r>
                <a:br>
                  <a:rPr lang="ru-RU" sz="1600" dirty="0"/>
                </a:br>
                <a:r>
                  <a:rPr lang="ru-RU" sz="1600" dirty="0"/>
                  <a:t>Из-под колес мы еле – еле</a:t>
                </a:r>
                <a:br>
                  <a:rPr lang="ru-RU" sz="1600" dirty="0"/>
                </a:br>
                <a:r>
                  <a:rPr lang="ru-RU" sz="1600" dirty="0"/>
                  <a:t>Живыми выскочить успели,</a:t>
                </a:r>
                <a:br>
                  <a:rPr lang="ru-RU" sz="1600" dirty="0"/>
                </a:br>
                <a:r>
                  <a:rPr lang="ru-RU" sz="1600" dirty="0"/>
                  <a:t>А постовой нам крикнул строго:</a:t>
                </a:r>
                <a:br>
                  <a:rPr lang="ru-RU" sz="1600" dirty="0"/>
                </a:br>
                <a:r>
                  <a:rPr lang="ru-RU" sz="1600" dirty="0">
                    <a:solidFill>
                      <a:srgbClr val="FF0000"/>
                    </a:solidFill>
                  </a:rPr>
                  <a:t>«НЕ ВЫБЕГАЙТЕ НА ДОРОГУ!»</a:t>
                </a:r>
                <a:endParaRPr lang="ru-RU" sz="1600" dirty="0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-8909316" y="980728"/>
              <a:ext cx="7488832" cy="5226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99136" y="260648"/>
            <a:ext cx="747280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2400" b="1" dirty="0" smtClean="0">
                <a:ln w="11430"/>
                <a:solidFill>
                  <a:srgbClr val="000099"/>
                </a:solidFill>
              </a:rPr>
              <a:t>Чтоб 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>аварий избегать, надо строго соблюдать</a:t>
            </a:r>
            <a:br>
              <a:rPr lang="ru-RU" sz="2400" b="1" dirty="0">
                <a:ln w="11430"/>
                <a:solidFill>
                  <a:srgbClr val="000099"/>
                </a:solidFill>
              </a:rPr>
            </a:br>
            <a:r>
              <a:rPr lang="ru-RU" sz="2400" b="1" dirty="0">
                <a:ln w="11430"/>
                <a:solidFill>
                  <a:srgbClr val="000099"/>
                </a:solidFill>
              </a:rPr>
              <a:t>         </a:t>
            </a:r>
            <a:r>
              <a:rPr lang="ru-RU" sz="2400" b="1" dirty="0" smtClean="0">
                <a:ln w="11430"/>
                <a:solidFill>
                  <a:srgbClr val="000099"/>
                </a:solidFill>
              </a:rPr>
              <a:t>  Правила 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>движения и нормы поведения!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18265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09646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48775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  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213408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052720" y="-114069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572" y="256195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  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9788" y="320828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81045" y="1124744"/>
            <a:ext cx="7525926" cy="5340350"/>
            <a:chOff x="-7885384" y="1125116"/>
            <a:chExt cx="7525926" cy="534035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5000" contras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5384" y="1125116"/>
              <a:ext cx="7443787" cy="534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-3059250" y="1125116"/>
              <a:ext cx="269979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Вы запомните, друзья,</a:t>
              </a:r>
              <a:br>
                <a:rPr lang="ru-RU" sz="1600" dirty="0" smtClean="0"/>
              </a:br>
              <a:r>
                <a:rPr lang="ru-RU" sz="1600" dirty="0" smtClean="0"/>
                <a:t>На </a:t>
              </a:r>
              <a:r>
                <a:rPr lang="ru-RU" sz="1600" dirty="0"/>
                <a:t>дороге нам нельзя</a:t>
              </a:r>
              <a:br>
                <a:rPr lang="ru-RU" sz="1600" dirty="0"/>
              </a:br>
              <a:r>
                <a:rPr lang="ru-RU" sz="1600" dirty="0"/>
                <a:t>Бегать, прыгать и скакать</a:t>
              </a:r>
              <a:br>
                <a:rPr lang="ru-RU" sz="1600" dirty="0"/>
              </a:br>
              <a:r>
                <a:rPr lang="ru-RU" sz="1600" dirty="0"/>
                <a:t>И с мячом в футбол играть.</a:t>
              </a:r>
              <a:br>
                <a:rPr lang="ru-RU" sz="1600" dirty="0"/>
              </a:br>
              <a:r>
                <a:rPr lang="ru-RU" sz="1600" dirty="0" smtClean="0"/>
                <a:t>  И </a:t>
              </a:r>
              <a:r>
                <a:rPr lang="ru-RU" sz="1600" dirty="0"/>
                <a:t>не думайте напрасно,</a:t>
              </a:r>
              <a:br>
                <a:rPr lang="ru-RU" sz="1600" dirty="0"/>
              </a:br>
              <a:r>
                <a:rPr lang="ru-RU" sz="1600" dirty="0" smtClean="0"/>
                <a:t> Что </a:t>
              </a:r>
              <a:r>
                <a:rPr lang="ru-RU" sz="1600" dirty="0"/>
                <a:t>здесь вовсе не опасно.</a:t>
              </a:r>
              <a:br>
                <a:rPr lang="ru-RU" sz="1600" dirty="0"/>
              </a:br>
              <a:r>
                <a:rPr lang="ru-RU" sz="1600" dirty="0" smtClean="0"/>
                <a:t>   Изучайте </a:t>
              </a:r>
              <a:r>
                <a:rPr lang="ru-RU" sz="1600" dirty="0"/>
                <a:t>понемногу,</a:t>
              </a:r>
            </a:p>
            <a:p>
              <a:r>
                <a:rPr lang="ru-RU" sz="1600" dirty="0" smtClean="0"/>
                <a:t>     Как </a:t>
              </a:r>
              <a:r>
                <a:rPr lang="ru-RU" sz="1600" dirty="0"/>
                <a:t>переходить </a:t>
              </a:r>
              <a:r>
                <a:rPr lang="ru-RU" sz="1600" dirty="0" smtClean="0"/>
                <a:t>дорогу.</a:t>
              </a:r>
              <a:endParaRPr lang="ru-RU" sz="16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5530" y="213519"/>
            <a:ext cx="744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     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823" y="12093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0099"/>
                </a:solidFill>
              </a:rPr>
              <a:t>Вы, ребята, наша смена! Вам немало брать вершин.</a:t>
            </a:r>
            <a:br>
              <a:rPr lang="ru-RU" sz="2400" b="1" dirty="0" smtClean="0">
                <a:ln w="11430"/>
                <a:solidFill>
                  <a:srgbClr val="000099"/>
                </a:solidFill>
              </a:rPr>
            </a:br>
            <a:r>
              <a:rPr lang="ru-RU" sz="2400" b="1" dirty="0" smtClean="0">
                <a:ln w="11430"/>
                <a:solidFill>
                  <a:srgbClr val="000099"/>
                </a:solidFill>
              </a:rPr>
              <a:t>Но играйте непременно там,  где нет автомашин!</a:t>
            </a:r>
            <a:endParaRPr lang="ru-RU" sz="2400" b="1" dirty="0">
              <a:ln w="11430"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09646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683568" y="1160604"/>
            <a:ext cx="7920880" cy="5292731"/>
            <a:chOff x="683568" y="1181217"/>
            <a:chExt cx="7920880" cy="5029966"/>
          </a:xfrm>
        </p:grpSpPr>
        <p:sp>
          <p:nvSpPr>
            <p:cNvPr id="17" name="TextBox 16"/>
            <p:cNvSpPr txBox="1"/>
            <p:nvPr/>
          </p:nvSpPr>
          <p:spPr>
            <a:xfrm>
              <a:off x="683568" y="1487750"/>
              <a:ext cx="7920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</a:rPr>
                <a:t>          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974153" y="1181217"/>
              <a:ext cx="7406025" cy="5029966"/>
              <a:chOff x="751517" y="1242424"/>
              <a:chExt cx="7406025" cy="525658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751517" y="1242424"/>
                <a:ext cx="7406025" cy="5256584"/>
                <a:chOff x="-3492846" y="1487751"/>
                <a:chExt cx="10801150" cy="701467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2627784" y="2134081"/>
                  <a:ext cx="46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dirty="0"/>
                </a:p>
              </p:txBody>
            </p:sp>
            <p:pic>
              <p:nvPicPr>
                <p:cNvPr id="21" name="Picture 5" descr="C:\Users\пользователь\Desktop\бьи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492846" y="1487751"/>
                  <a:ext cx="10480175" cy="7014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6" descr="C:\Users\пользователь\Desktop\бьи - копия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0" b="100000" l="2041" r="93878">
                              <a14:foregroundMark x1="46939" y1="58861" x2="46939" y2="99367"/>
                              <a14:foregroundMark x1="44898" y1="60127" x2="46939" y2="54430"/>
                              <a14:foregroundMark x1="57143" y1="56329" x2="57143" y2="98734"/>
                              <a14:foregroundMark x1="89796" y1="50000" x2="97959" y2="50000"/>
                              <a14:foregroundMark x1="57143" y1="56329" x2="91837" y2="51899"/>
                              <a14:foregroundMark x1="89796" y1="51899" x2="87755" y2="2532"/>
                              <a14:foregroundMark x1="85714" y1="2532" x2="48980" y2="633"/>
                              <a14:foregroundMark x1="48980" y1="633" x2="10204" y2="2532"/>
                              <a14:foregroundMark x1="12245" y1="51899" x2="10204" y2="1899"/>
                              <a14:foregroundMark x1="12245" y1="51899" x2="46939" y2="56329"/>
                              <a14:foregroundMark x1="57143" y1="98734" x2="57143" y2="98734"/>
                              <a14:backgroundMark x1="22449" y1="62658" x2="22449" y2="62658"/>
                              <a14:backgroundMark x1="71429" y1="73418" x2="71429" y2="73418"/>
                              <a14:backgroundMark x1="65306" y1="60127" x2="67347" y2="94937"/>
                              <a14:backgroundMark x1="16327" y1="58228" x2="16327" y2="58228"/>
                              <a14:backgroundMark x1="30612" y1="58228" x2="30612" y2="58228"/>
                              <a14:backgroundMark x1="34694" y1="56962" x2="34694" y2="56962"/>
                              <a14:backgroundMark x1="38776" y1="56962" x2="38776" y2="56962"/>
                              <a14:backgroundMark x1="40816" y1="60127" x2="40816" y2="60127"/>
                              <a14:backgroundMark x1="20408" y1="54430" x2="20408" y2="54430"/>
                              <a14:backgroundMark x1="12245" y1="53165" x2="12245" y2="53165"/>
                              <a14:backgroundMark x1="10204" y1="46835" x2="10204" y2="46835"/>
                              <a14:backgroundMark x1="8163" y1="39241" x2="8163" y2="39241"/>
                              <a14:backgroundMark x1="8163" y1="33544" x2="8163" y2="33544"/>
                              <a14:backgroundMark x1="6122" y1="15190" x2="6122" y2="15190"/>
                              <a14:backgroundMark x1="6122" y1="1899" x2="6122" y2="1899"/>
                              <a14:backgroundMark x1="12245" y1="1899" x2="28571" y2="633"/>
                              <a14:backgroundMark x1="89796" y1="633" x2="95918" y2="53165"/>
                              <a14:backgroundMark x1="97959" y1="50000" x2="89796" y2="36709"/>
                              <a14:backgroundMark x1="89796" y1="46835" x2="93878" y2="39873"/>
                              <a14:backgroundMark x1="10204" y1="47468" x2="4082" y2="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1550194"/>
                  <a:ext cx="792088" cy="23205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0" name="Группа 29"/>
              <p:cNvGrpSpPr/>
              <p:nvPr/>
            </p:nvGrpSpPr>
            <p:grpSpPr>
              <a:xfrm rot="279847">
                <a:off x="2422608" y="1334384"/>
                <a:ext cx="4496268" cy="2535457"/>
                <a:chOff x="-2673474" y="1793140"/>
                <a:chExt cx="8280920" cy="4705867"/>
              </a:xfrm>
            </p:grpSpPr>
            <p:sp>
              <p:nvSpPr>
                <p:cNvPr id="7" name="Облако 6"/>
                <p:cNvSpPr/>
                <p:nvPr/>
              </p:nvSpPr>
              <p:spPr>
                <a:xfrm>
                  <a:off x="-2673474" y="1793140"/>
                  <a:ext cx="8280920" cy="4705867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0" y="2375548"/>
                  <a:ext cx="473768" cy="2671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 rot="21304708">
                  <a:off x="1438364" y="2122346"/>
                  <a:ext cx="1915176" cy="3755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4572102" y="2449863"/>
                  <a:ext cx="143914" cy="1335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707904" y="4149080"/>
                  <a:ext cx="792088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4948250" y="3212976"/>
                  <a:ext cx="343830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-2268760" y="4509120"/>
                  <a:ext cx="57606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-1980728" y="3423873"/>
                  <a:ext cx="288032" cy="1851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236884" y="5733256"/>
                  <a:ext cx="23688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673466" y="5373216"/>
                  <a:ext cx="290103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-1548680" y="5536070"/>
                  <a:ext cx="288032" cy="1251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3300165" y="1450903"/>
                <a:ext cx="36724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Если </a:t>
                </a:r>
                <a:r>
                  <a:rPr lang="ru-RU" sz="1600" dirty="0"/>
                  <a:t>видишь, что немного</a:t>
                </a:r>
                <a:br>
                  <a:rPr lang="ru-RU" sz="1600" dirty="0"/>
                </a:br>
                <a:r>
                  <a:rPr lang="ru-RU" sz="1600" dirty="0"/>
                  <a:t>Разрисована дорога.</a:t>
                </a:r>
                <a:br>
                  <a:rPr lang="ru-RU" sz="1600" dirty="0"/>
                </a:br>
                <a:r>
                  <a:rPr lang="ru-RU" sz="1600" dirty="0"/>
                  <a:t>Полосами в белый цвет,</a:t>
                </a:r>
                <a:br>
                  <a:rPr lang="ru-RU" sz="1600" dirty="0"/>
                </a:br>
                <a:r>
                  <a:rPr lang="ru-RU" sz="1600" dirty="0"/>
                  <a:t>Словно крашеный паркет,</a:t>
                </a:r>
                <a:br>
                  <a:rPr lang="ru-RU" sz="1600" dirty="0"/>
                </a:br>
                <a:r>
                  <a:rPr lang="ru-RU" sz="1600" dirty="0"/>
                  <a:t>Значит, нас всегда здесь ждет</a:t>
                </a:r>
                <a:br>
                  <a:rPr lang="ru-RU" sz="1600" dirty="0"/>
                </a:br>
                <a:r>
                  <a:rPr lang="ru-RU" sz="1600" dirty="0"/>
                  <a:t>Пешеходный переход.</a:t>
                </a:r>
                <a:br>
                  <a:rPr lang="ru-RU" sz="1600" dirty="0"/>
                </a:br>
                <a:r>
                  <a:rPr lang="ru-RU" sz="1600" dirty="0"/>
                  <a:t>И теперь все дружно, вместе,</a:t>
                </a:r>
                <a:br>
                  <a:rPr lang="ru-RU" sz="1600" dirty="0"/>
                </a:br>
                <a:r>
                  <a:rPr lang="ru-RU" sz="1600" dirty="0"/>
                  <a:t>Переходим в этом месте.</a:t>
                </a:r>
                <a:br>
                  <a:rPr lang="ru-RU" sz="1600" dirty="0"/>
                </a:br>
                <a:endParaRPr lang="ru-RU" sz="1600" dirty="0"/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974153" y="1181217"/>
              <a:ext cx="7185942" cy="502996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9287" y="192269"/>
            <a:ext cx="7125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0099"/>
                </a:solidFill>
              </a:rPr>
              <a:t>Зебра – белые полоски, на дороге переход.</a:t>
            </a:r>
            <a:br>
              <a:rPr lang="ru-RU" sz="2400" b="1" dirty="0" smtClean="0">
                <a:ln w="11430"/>
                <a:solidFill>
                  <a:srgbClr val="000099"/>
                </a:solidFill>
              </a:rPr>
            </a:br>
            <a:r>
              <a:rPr lang="ru-RU" sz="2400" b="1" dirty="0" smtClean="0">
                <a:ln w="11430"/>
                <a:solidFill>
                  <a:srgbClr val="000099"/>
                </a:solidFill>
              </a:rPr>
              <a:t>Мы по ней шагаем смело – так и должен пешеход!</a:t>
            </a:r>
            <a:endParaRPr lang="ru-RU" sz="2400" b="1" dirty="0">
              <a:ln w="11430"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09646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99694" y="1280618"/>
            <a:ext cx="7378252" cy="5145769"/>
            <a:chOff x="899694" y="1280618"/>
            <a:chExt cx="7378252" cy="5145769"/>
          </a:xfrm>
        </p:grpSpPr>
        <p:pic>
          <p:nvPicPr>
            <p:cNvPr id="34" name="Picture 2" descr="C:\Users\пользователь\Desktop\велос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7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1280618"/>
              <a:ext cx="7344816" cy="514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41845" y="1280618"/>
              <a:ext cx="273610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Есть у меня велосипед</a:t>
              </a:r>
              <a:br>
                <a:rPr lang="ru-RU" sz="1600" dirty="0" smtClean="0"/>
              </a:br>
              <a:r>
                <a:rPr lang="ru-RU" sz="1600" dirty="0" smtClean="0"/>
                <a:t>Но нет </a:t>
              </a:r>
              <a:r>
                <a:rPr lang="ru-RU" sz="1600" dirty="0" smtClean="0">
                  <a:solidFill>
                    <a:srgbClr val="FF0000"/>
                  </a:solidFill>
                </a:rPr>
                <a:t>ЧЕТЫРНАДЦАТИ ЛЕТ</a:t>
              </a:r>
              <a:br>
                <a:rPr lang="ru-RU" sz="1600" dirty="0" smtClean="0">
                  <a:solidFill>
                    <a:srgbClr val="FF0000"/>
                  </a:solidFill>
                </a:rPr>
              </a:br>
              <a:r>
                <a:rPr lang="ru-RU" sz="1600" dirty="0" smtClean="0"/>
                <a:t>Пока катаюсь во дворе,</a:t>
              </a:r>
              <a:br>
                <a:rPr lang="ru-RU" sz="1600" dirty="0" smtClean="0"/>
              </a:br>
              <a:r>
                <a:rPr lang="ru-RU" sz="1600" dirty="0" smtClean="0"/>
                <a:t>Где безопасно во дворе.</a:t>
              </a:r>
              <a:br>
                <a:rPr lang="ru-RU" sz="1600" dirty="0" smtClean="0"/>
              </a:br>
              <a:r>
                <a:rPr lang="ru-RU" sz="1600" dirty="0" smtClean="0"/>
                <a:t>И даже в дом соседний к деду я через улицу не еду,</a:t>
              </a:r>
              <a:br>
                <a:rPr lang="ru-RU" sz="1600" dirty="0" smtClean="0"/>
              </a:br>
              <a:r>
                <a:rPr lang="ru-RU" sz="1600" dirty="0" smtClean="0"/>
                <a:t>А на </a:t>
              </a:r>
              <a:r>
                <a:rPr lang="ru-RU" sz="1600" dirty="0" smtClean="0">
                  <a:solidFill>
                    <a:srgbClr val="00B050"/>
                  </a:solidFill>
                </a:rPr>
                <a:t>ЗЕЛЕНЫЙ </a:t>
              </a:r>
              <a:r>
                <a:rPr lang="ru-RU" sz="1600" dirty="0" smtClean="0"/>
                <a:t>свет иду,</a:t>
              </a:r>
              <a:br>
                <a:rPr lang="ru-RU" sz="1600" dirty="0" smtClean="0"/>
              </a:br>
              <a:r>
                <a:rPr lang="ru-RU" sz="1600" dirty="0" smtClean="0">
                  <a:solidFill>
                    <a:srgbClr val="00B050"/>
                  </a:solidFill>
                </a:rPr>
                <a:t>ВЕЛОСИПЕД ЗА РУЛЬ ВЕДУ</a:t>
              </a:r>
              <a:r>
                <a:rPr lang="ru-RU" sz="1400" dirty="0" smtClean="0">
                  <a:solidFill>
                    <a:srgbClr val="00B050"/>
                  </a:solidFill>
                </a:rPr>
                <a:t>.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>
                  <a:solidFill>
                    <a:srgbClr val="FF0000"/>
                  </a:solidFill>
                </a:rPr>
                <a:t/>
              </a:r>
              <a:br>
                <a:rPr lang="ru-RU" sz="1400" dirty="0" smtClean="0">
                  <a:solidFill>
                    <a:srgbClr val="FF0000"/>
                  </a:solidFill>
                </a:rPr>
              </a:br>
              <a:endParaRPr lang="ru-RU" sz="1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9694" y="1280618"/>
              <a:ext cx="7344816" cy="514576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1803" y="2545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ln w="11430"/>
                <a:solidFill>
                  <a:srgbClr val="000099"/>
                </a:solidFill>
              </a:rPr>
              <a:t>Могут 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>взрослые и дети </a:t>
            </a:r>
            <a:r>
              <a:rPr lang="ru-RU" sz="2400" b="1" dirty="0" smtClean="0">
                <a:ln w="11430"/>
                <a:solidFill>
                  <a:srgbClr val="000099"/>
                </a:solidFill>
              </a:rPr>
              <a:t>ездить 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>на велосипеде. </a:t>
            </a:r>
            <a:br>
              <a:rPr lang="ru-RU" sz="2400" b="1" dirty="0">
                <a:ln w="11430"/>
                <a:solidFill>
                  <a:srgbClr val="000099"/>
                </a:solidFill>
              </a:rPr>
            </a:br>
            <a:r>
              <a:rPr lang="ru-RU" sz="2400" b="1" dirty="0" smtClean="0">
                <a:ln w="11430"/>
                <a:solidFill>
                  <a:srgbClr val="000099"/>
                </a:solidFill>
              </a:rPr>
              <a:t> Только 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>детки-то не знают, </a:t>
            </a:r>
            <a:r>
              <a:rPr lang="ru-RU" sz="2400" b="1" dirty="0" smtClean="0">
                <a:ln w="11430"/>
                <a:solidFill>
                  <a:srgbClr val="000099"/>
                </a:solidFill>
              </a:rPr>
              <a:t>где 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>опасности бывают.</a:t>
            </a:r>
            <a:br>
              <a:rPr lang="ru-RU" sz="2400" b="1" dirty="0">
                <a:ln w="11430"/>
                <a:solidFill>
                  <a:srgbClr val="000099"/>
                </a:solidFill>
              </a:rPr>
            </a:br>
            <a:endParaRPr lang="ru-RU" sz="2400" b="1" dirty="0">
              <a:ln w="11430"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407" y="-98197"/>
            <a:ext cx="9361242" cy="707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803" y="2545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2400" b="1" dirty="0" smtClean="0">
                <a:ln w="11430"/>
                <a:solidFill>
                  <a:srgbClr val="000099"/>
                </a:solidFill>
              </a:rPr>
              <a:t>Улицу переходить все имеют право,</a:t>
            </a:r>
            <a:br>
              <a:rPr lang="ru-RU" sz="2400" b="1" dirty="0" smtClean="0">
                <a:ln w="11430"/>
                <a:solidFill>
                  <a:srgbClr val="000099"/>
                </a:solidFill>
              </a:rPr>
            </a:br>
            <a:r>
              <a:rPr lang="ru-RU" sz="2400" b="1" dirty="0" smtClean="0">
                <a:ln w="11430"/>
                <a:solidFill>
                  <a:srgbClr val="000099"/>
                </a:solidFill>
              </a:rPr>
              <a:t>      Только влево погляди, а потом – направо!</a:t>
            </a:r>
            <a:r>
              <a:rPr lang="ru-RU" sz="2400" b="1" dirty="0">
                <a:ln w="11430"/>
                <a:solidFill>
                  <a:srgbClr val="000099"/>
                </a:solidFill>
              </a:rPr>
              <a:t/>
            </a:r>
            <a:br>
              <a:rPr lang="ru-RU" sz="2400" b="1" dirty="0">
                <a:ln w="11430"/>
                <a:solidFill>
                  <a:srgbClr val="000099"/>
                </a:solidFill>
              </a:rPr>
            </a:br>
            <a:endParaRPr lang="ru-RU" sz="2400" b="1" dirty="0">
              <a:ln w="11430"/>
              <a:solidFill>
                <a:srgbClr val="000099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3" b="6647"/>
          <a:stretch/>
        </p:blipFill>
        <p:spPr bwMode="auto">
          <a:xfrm>
            <a:off x="755778" y="1304391"/>
            <a:ext cx="7632645" cy="5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Облако 34"/>
          <p:cNvSpPr/>
          <p:nvPr/>
        </p:nvSpPr>
        <p:spPr>
          <a:xfrm>
            <a:off x="792703" y="1276587"/>
            <a:ext cx="5040357" cy="275425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30050" y="1762585"/>
            <a:ext cx="5441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Я </a:t>
            </a:r>
            <a:r>
              <a:rPr lang="ru-RU" sz="1600" dirty="0"/>
              <a:t>в деревню этим </a:t>
            </a:r>
            <a:r>
              <a:rPr lang="ru-RU" sz="1600" dirty="0" smtClean="0"/>
              <a:t>летом ездил </a:t>
            </a:r>
            <a:r>
              <a:rPr lang="ru-RU" sz="1600" dirty="0"/>
              <a:t>на машине </a:t>
            </a:r>
            <a:r>
              <a:rPr lang="ru-RU" sz="1600" dirty="0" smtClean="0"/>
              <a:t>с дедом. </a:t>
            </a:r>
          </a:p>
          <a:p>
            <a:r>
              <a:rPr lang="ru-RU" sz="1600" dirty="0" smtClean="0"/>
              <a:t>              На </a:t>
            </a:r>
            <a:r>
              <a:rPr lang="ru-RU" sz="1600" dirty="0"/>
              <a:t>дороге здесь </a:t>
            </a:r>
            <a:r>
              <a:rPr lang="ru-RU" sz="1600" dirty="0" smtClean="0"/>
              <a:t>порой нет </a:t>
            </a:r>
            <a:r>
              <a:rPr lang="ru-RU" sz="1600" dirty="0"/>
              <a:t>разметки </a:t>
            </a:r>
            <a:r>
              <a:rPr lang="ru-RU" sz="1600" dirty="0" smtClean="0"/>
              <a:t>никакой. </a:t>
            </a:r>
          </a:p>
          <a:p>
            <a:r>
              <a:rPr lang="ru-RU" sz="1600" dirty="0" smtClean="0"/>
              <a:t>            Ну </a:t>
            </a:r>
            <a:r>
              <a:rPr lang="ru-RU" sz="1600" dirty="0"/>
              <a:t>и как тогда нам </a:t>
            </a:r>
            <a:r>
              <a:rPr lang="ru-RU" sz="1600" dirty="0" smtClean="0"/>
              <a:t>быть? Как ее переходить</a:t>
            </a:r>
            <a:r>
              <a:rPr lang="ru-RU" sz="1600" dirty="0"/>
              <a:t>?</a:t>
            </a:r>
            <a:br>
              <a:rPr lang="ru-RU" sz="1600" dirty="0"/>
            </a:br>
            <a:r>
              <a:rPr lang="ru-RU" sz="1600" dirty="0" smtClean="0"/>
              <a:t>            Если </a:t>
            </a:r>
            <a:r>
              <a:rPr lang="ru-RU" sz="1600" dirty="0"/>
              <a:t>нет машин, то </a:t>
            </a:r>
            <a:r>
              <a:rPr lang="ru-RU" sz="1600" dirty="0" smtClean="0"/>
              <a:t>можно, только </a:t>
            </a:r>
            <a:r>
              <a:rPr lang="ru-RU" sz="1600" dirty="0"/>
              <a:t>если осторожно:</a:t>
            </a:r>
            <a:br>
              <a:rPr lang="ru-RU" sz="1600" dirty="0"/>
            </a:br>
            <a:r>
              <a:rPr lang="ru-RU" sz="1600" dirty="0" smtClean="0"/>
              <a:t>          Влево </a:t>
            </a:r>
            <a:r>
              <a:rPr lang="ru-RU" sz="1600" dirty="0"/>
              <a:t>-  вправо </a:t>
            </a:r>
            <a:r>
              <a:rPr lang="ru-RU" sz="1600" dirty="0" smtClean="0"/>
              <a:t>посмотреть, не </a:t>
            </a:r>
            <a:r>
              <a:rPr lang="ru-RU" sz="1600" dirty="0"/>
              <a:t>бежать </a:t>
            </a:r>
            <a:r>
              <a:rPr lang="ru-RU" sz="1600" dirty="0" smtClean="0"/>
              <a:t>и не лететь!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И </a:t>
            </a:r>
            <a:r>
              <a:rPr lang="ru-RU" sz="1600" dirty="0"/>
              <a:t>без лишней </a:t>
            </a:r>
            <a:r>
              <a:rPr lang="ru-RU" sz="1600" dirty="0" smtClean="0"/>
              <a:t>суеты перейдешь </a:t>
            </a:r>
            <a:r>
              <a:rPr lang="ru-RU" sz="1600" dirty="0"/>
              <a:t>дорогу ты!</a:t>
            </a:r>
          </a:p>
        </p:txBody>
      </p:sp>
    </p:spTree>
    <p:extLst>
      <p:ext uri="{BB962C8B-B14F-4D97-AF65-F5344CB8AC3E}">
        <p14:creationId xmlns:p14="http://schemas.microsoft.com/office/powerpoint/2010/main" xmlns="" val="19345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86062" y="-9984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09646"/>
            <a:ext cx="9361242" cy="70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9752" y="1535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Дорожные знаки</a:t>
            </a:r>
            <a:endParaRPr lang="ru-RU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4496" y="87425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«Пешеходные светофоры»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dirty="0" smtClean="0"/>
              <a:t> </a:t>
            </a:r>
            <a:r>
              <a:rPr lang="ru-RU" sz="1600" dirty="0" smtClean="0"/>
              <a:t>На светофоре  - красный свет ! Опасен путь – прохода нет!</a:t>
            </a:r>
            <a:br>
              <a:rPr lang="ru-RU" sz="1600" dirty="0" smtClean="0"/>
            </a:br>
            <a:r>
              <a:rPr lang="ru-RU" sz="1600" dirty="0" smtClean="0"/>
              <a:t>  Зеленый вспыхнул впереди – свободный путь – переходи!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31" name="Picture 6" descr="C:\Users\пользователь\Desktop\дорож знаки - копия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9645">
                        <a14:foregroundMark x1="22695" y1="20000" x2="74823" y2="83390"/>
                        <a14:foregroundMark x1="8511" y1="68475" x2="81206" y2="23390"/>
                        <a14:foregroundMark x1="9574" y1="37288" x2="9574" y2="37288"/>
                        <a14:foregroundMark x1="9220" y1="37288" x2="91135" y2="55932"/>
                        <a14:foregroundMark x1="29078" y1="87458" x2="60638" y2="11525"/>
                        <a14:foregroundMark x1="6738" y1="48475" x2="82979" y2="69831"/>
                        <a14:foregroundMark x1="34043" y1="13559" x2="65957" y2="43729"/>
                        <a14:foregroundMark x1="46099" y1="11525" x2="91135" y2="4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4913"/>
            <a:ext cx="950775" cy="9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9444" y="19930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«Пешеходная дорожка»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/>
              <a:t>Этот знак разрешает движение только пешеходам.</a:t>
            </a:r>
            <a:endParaRPr lang="ru-RU" sz="1600" dirty="0"/>
          </a:p>
        </p:txBody>
      </p:sp>
      <p:pic>
        <p:nvPicPr>
          <p:cNvPr id="33" name="Picture 2" descr="C:\Users\пользователь\Desktop\дорож знаки - копия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386" y1="95614" x2="92105" y2="6579"/>
                        <a14:foregroundMark x1="5702" y1="6579" x2="92982" y2="94737"/>
                        <a14:foregroundMark x1="1754" y1="50000" x2="96053" y2="50439"/>
                        <a14:foregroundMark x1="4386" y1="6140" x2="439" y2="8772"/>
                        <a14:foregroundMark x1="18421" y1="36842" x2="18421" y2="36842"/>
                        <a14:foregroundMark x1="35526" y1="17982" x2="35526" y2="17982"/>
                        <a14:foregroundMark x1="59649" y1="22368" x2="59649" y2="22368"/>
                        <a14:foregroundMark x1="49561" y1="28070" x2="49561" y2="28070"/>
                        <a14:foregroundMark x1="49561" y1="21930" x2="49561" y2="21930"/>
                        <a14:foregroundMark x1="48684" y1="17982" x2="48684" y2="17982"/>
                        <a14:foregroundMark x1="56140" y1="31140" x2="56140" y2="31140"/>
                        <a14:foregroundMark x1="67105" y1="55702" x2="67105" y2="55702"/>
                        <a14:foregroundMark x1="72368" y1="63596" x2="72368" y2="63596"/>
                        <a14:foregroundMark x1="84211" y1="84211" x2="88158" y2="50439"/>
                        <a14:foregroundMark x1="81140" y1="56140" x2="81140" y2="56140"/>
                        <a14:foregroundMark x1="75439" y1="71930" x2="75439" y2="71930"/>
                        <a14:foregroundMark x1="89474" y1="85526" x2="89474" y2="85526"/>
                        <a14:foregroundMark x1="90789" y1="81579" x2="89912" y2="51316"/>
                        <a14:foregroundMark x1="96053" y1="94298" x2="95175" y2="49561"/>
                        <a14:foregroundMark x1="96053" y1="47807" x2="94298" y2="11842"/>
                        <a14:foregroundMark x1="48684" y1="51754" x2="96053" y2="15789"/>
                        <a14:foregroundMark x1="64474" y1="42105" x2="93421" y2="39035"/>
                        <a14:foregroundMark x1="53070" y1="49123" x2="70614" y2="5263"/>
                        <a14:foregroundMark x1="48684" y1="50439" x2="30702" y2="1754"/>
                        <a14:foregroundMark x1="31140" y1="36404" x2="4825" y2="18860"/>
                        <a14:foregroundMark x1="5702" y1="25000" x2="5263" y2="46053"/>
                        <a14:foregroundMark x1="4825" y1="53070" x2="7018" y2="89035"/>
                        <a14:foregroundMark x1="10965" y1="94298" x2="89035" y2="94737"/>
                        <a14:foregroundMark x1="8772" y1="96491" x2="84649" y2="97368"/>
                        <a14:foregroundMark x1="16667" y1="67982" x2="84211" y2="76316"/>
                        <a14:foregroundMark x1="17982" y1="53947" x2="70175" y2="81140"/>
                        <a14:foregroundMark x1="35526" y1="83333" x2="60526" y2="50877"/>
                        <a14:foregroundMark x1="41667" y1="55702" x2="55263" y2="61842"/>
                        <a14:foregroundMark x1="54825" y1="71053" x2="66228" y2="63596"/>
                        <a14:foregroundMark x1="45175" y1="26754" x2="59211" y2="41228"/>
                        <a14:foregroundMark x1="48684" y1="9649" x2="48684" y2="9649"/>
                        <a14:foregroundMark x1="33772" y1="7895" x2="68860" y2="7018"/>
                        <a14:backgroundMark x1="5263" y1="2632" x2="5263" y2="2632"/>
                        <a14:backgroundMark x1="2193" y1="7895" x2="2193" y2="7895"/>
                        <a14:backgroundMark x1="0" y1="8333" x2="0" y2="8333"/>
                        <a14:backgroundMark x1="2632" y1="98246" x2="2632" y2="98246"/>
                        <a14:backgroundMark x1="3947" y1="6140" x2="3947" y2="6140"/>
                        <a14:backgroundMark x1="96053" y1="94298" x2="96053" y2="94298"/>
                        <a14:backgroundMark x1="32018" y1="1754" x2="32018" y2="1754"/>
                        <a14:backgroundMark x1="29386" y1="1754" x2="29386" y2="1754"/>
                        <a14:backgroundMark x1="92544" y1="96053" x2="92544" y2="9605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416" y="2945156"/>
            <a:ext cx="817170" cy="7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48484" y="2830918"/>
            <a:ext cx="5903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«Пешеходный переход»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/>
              <a:t>Переходите дорогу или улицу только по пешеходному переходу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36" name="Picture 4" descr="C:\Users\пользователь\Desktop\дорож зна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41" y="4703477"/>
            <a:ext cx="937803" cy="9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7" descr="D:\-------------------ОСНОВНАЯ ПАПКА___________\1  ФОТО-КАРТИНКИ для презентаций\картинки  по Дорожное движ\feux_circul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9636" l="0" r="100000"/>
                    </a14:imgEffect>
                    <a14:imgEffect>
                      <a14:brightnessContrast bright="3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4852"/>
            <a:ext cx="743804" cy="10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45553" y="4810283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«Велосипедная дорожка»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Этот знак обозначает </a:t>
            </a:r>
            <a:r>
              <a:rPr lang="ru-RU" sz="1600" dirty="0"/>
              <a:t> </a:t>
            </a:r>
            <a:r>
              <a:rPr lang="ru-RU" sz="1600" dirty="0" smtClean="0"/>
              <a:t>специальную дорожку, по ней можно ехать только на велосипеде.</a:t>
            </a:r>
            <a:endParaRPr lang="ru-RU" sz="1600" dirty="0"/>
          </a:p>
        </p:txBody>
      </p:sp>
      <p:pic>
        <p:nvPicPr>
          <p:cNvPr id="2054" name="Picture 6" descr="C:\Users\пользователь\Desktop\дор знаки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25" y="3751172"/>
            <a:ext cx="902919" cy="9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дор знаки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16" y="5641280"/>
            <a:ext cx="936105" cy="9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88117" y="5950076"/>
            <a:ext cx="5436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Этот знак запрещает движение на велосипеде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548484" y="39330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Этот знак запрещает пешеходное движение.</a:t>
            </a:r>
            <a:br>
              <a:rPr lang="ru-RU" sz="1600" dirty="0" smtClean="0"/>
            </a:br>
            <a:r>
              <a:rPr lang="ru-RU" sz="1600" dirty="0" smtClean="0"/>
              <a:t>Там где он висит едут только машины.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950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302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11</cp:lastModifiedBy>
  <cp:revision>65</cp:revision>
  <dcterms:created xsi:type="dcterms:W3CDTF">2013-07-10T12:51:22Z</dcterms:created>
  <dcterms:modified xsi:type="dcterms:W3CDTF">2001-12-31T20:06:40Z</dcterms:modified>
</cp:coreProperties>
</file>